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29"/>
  </p:notesMasterIdLst>
  <p:handoutMasterIdLst>
    <p:handoutMasterId r:id="rId30"/>
  </p:handoutMasterIdLst>
  <p:sldIdLst>
    <p:sldId id="283" r:id="rId5"/>
    <p:sldId id="329" r:id="rId6"/>
    <p:sldId id="264" r:id="rId7"/>
    <p:sldId id="311" r:id="rId8"/>
    <p:sldId id="312" r:id="rId9"/>
    <p:sldId id="315" r:id="rId10"/>
    <p:sldId id="330" r:id="rId11"/>
    <p:sldId id="331" r:id="rId12"/>
    <p:sldId id="332" r:id="rId13"/>
    <p:sldId id="298" r:id="rId14"/>
    <p:sldId id="334" r:id="rId15"/>
    <p:sldId id="335" r:id="rId16"/>
    <p:sldId id="336" r:id="rId17"/>
    <p:sldId id="337" r:id="rId18"/>
    <p:sldId id="338" r:id="rId19"/>
    <p:sldId id="339" r:id="rId20"/>
    <p:sldId id="340" r:id="rId21"/>
    <p:sldId id="341" r:id="rId22"/>
    <p:sldId id="342" r:id="rId23"/>
    <p:sldId id="343" r:id="rId24"/>
    <p:sldId id="344" r:id="rId25"/>
    <p:sldId id="345" r:id="rId26"/>
    <p:sldId id="346" r:id="rId27"/>
    <p:sldId id="34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AD1FA-7657-4237-B4AD-BA06B02CB2C4}" v="474" dt="2025-07-24T10:53:57.086"/>
  </p1510:revLst>
</p1510:revInfo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388" autoAdjust="0"/>
  </p:normalViewPr>
  <p:slideViewPr>
    <p:cSldViewPr snapToGrid="0" showGuides="1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8/6/2025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8/6/2025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5DA59-E30C-1071-C456-AE6BC0363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C040BC-7AA9-3D85-074D-CB672E792D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B7053D-BB45-CE51-E45E-DF1898873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C60DFD-5E5E-34E7-6C98-34807CCC69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5266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57357-1C9D-3696-81E5-F069719F71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F92EB0-4CD7-D4CF-EF5E-1F0D008738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4613F-1599-DCFC-E1B6-EE16116BED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42CF3-F74B-887F-A25A-1CD4609BA2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976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9B7B18-51F3-BAE6-C6C4-778D48FFB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DF96C2-D7AC-097F-6A55-5F1E7AE704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A58B7E-E28F-F8A8-E5B3-E819171250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DA006-C21D-AB0D-C826-35235AC5F4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4998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948C4-6508-D37B-5AFB-540D59BA4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C307F6-6366-9F35-F9B1-DE410C003C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67FEE2-836B-045A-1F8B-906641D04A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A48137-76ED-1897-29C0-EDC1C9F984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056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65ED9-6A4B-364B-861B-2F9AFCCE2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E3BC11-F2B2-5DF5-CEC7-9E7F88D998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857CED-3827-9B00-7D78-AA4CD49C1D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EA2336-8E6E-8615-1CB3-31E2408E6B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223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A726BA-C597-5031-E853-F24676377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AD2833-F3C0-40C3-93FF-B62D6F93C4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114033-C7D2-997F-E7E6-E6E5FFAB0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D02166-54B4-8434-3ABF-8B586E771B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5683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976EE-A222-B497-DFC8-F7D4444A5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CC9027-8141-3744-8F1C-C7428E36B5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BA4668-882F-5C8A-9A71-E6EA1A0CCF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D8AF8-4D54-7A35-60D3-0C4211710A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4096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FDC7C7-F375-DFAE-62ED-445CFB7D6D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CC7C11-C2F6-7F2F-4DB9-25F6BB31F5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F5DBD8-4FA5-3E2A-7841-0B239F8624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08505-3CF6-71DA-BE87-31740D9007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3186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E2339-B2C3-89C1-85F6-94D758397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9F4D99-3108-7720-9730-AAF2FBDFFE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3443D0-8517-BE21-CB8F-77C6B19579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163E8-4611-91C4-6A5D-737383BAAF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242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989A0A-5760-2376-FA2A-5498F8FC84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EE95D1-6215-BE2D-6863-34AEA5520C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638BAC-017E-29EC-88FF-2F111FDEF4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D213D-6724-0E6C-F698-B694F5444C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653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3359F2-43EF-4812-9DC0-98C0B1A406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11CEA-1D95-7554-1EE0-6E1452728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A39736-7732-9CB4-7691-366DB76DF4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111B1F-0D43-A660-44FA-5547F5E102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2E730B-AC4E-2394-3384-DB294377F3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52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5DFE9-B4BF-8993-F988-FEDADCE91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785CDD-D5EC-269A-89E6-56A5F3F74F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1A7732-F6C5-D79F-0296-B98EDB0486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8F7B0-6A8A-CE36-5353-9BBE6A3E24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2451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D28F0-4461-9A14-0617-5C5141A99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EAC433-B27A-6FB1-27EE-32A9FCE7B2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5F1C07-85C5-26C0-F579-7F212E99F8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66FF0-6895-1B42-4E4B-D9FF364902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5957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8AD6BC-C939-F6CB-DF34-F193434C0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62F2D3-5FC6-45B1-6787-8AF100A828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C9A01E-A75F-E637-E715-79619672DA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135EBD-3551-F0FC-D108-7B3A171F28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9254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8061F-7AC8-EA56-A78C-1F83186DD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426B70-9BDD-5774-EDC8-F847382301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C1A04A-D529-2F82-D23F-88EA48078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DC165-D5CD-8E9F-A565-9DC5F39695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774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8A8DD-9049-B820-73D6-85F5391B2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4582CA-61B1-53A0-51D5-971FCCA04E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E7B0DC-CF87-9D5A-81E3-AEC0C15126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A8E2E5-1E5D-F26B-2D9A-CEB84F7322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204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85CAF1-1DE3-7FA9-E1D8-96DCDCE17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0757FD-E653-C9B6-7A4D-A01FC0F4E7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621744-AB96-7294-3EB1-770F59AFAC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44299-713E-137F-811E-6DFD52FFB1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432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F924D3-E059-F2DB-6276-119B3E627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B25F1C-ECE1-0118-3646-5EDC846C0D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88F610-70F3-70A7-C1DB-D9DE20A0CE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9D2D1-386F-DC9B-871D-12D2ECC928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371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B2C320-FB89-92B1-29D3-CC56340E8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C74572-880C-7D57-99FC-4500D9DDA3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65B2EF-EAFA-5200-D4B2-859BE576C8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3B19D-AE6C-065D-1913-02BC9C0610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423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FD0DA-A2CD-3636-268D-52813F70C5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14DC6E-D1F1-7C35-8C95-3D015E6D2E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9D9EE4-AE14-423B-462A-A02D53BD5D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B24594-87AC-F1AB-DF1D-48B1CDDEA5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982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C967B4-6501-B440-996E-D2708DA9F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64DEDB-4057-FCCA-160F-D1CD9FFA0D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6D7053-33F4-D893-DFFC-C490166307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DE0C7-2758-0A17-A198-9436382BB1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76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2" r:id="rId12"/>
    <p:sldLayoutId id="2147483816" r:id="rId13"/>
    <p:sldLayoutId id="2147483817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600" b="0" kern="1200" cap="all" dirty="0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Web technologies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6664CC-F0B7-D2E1-A321-E97944F52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5" y="1066800"/>
            <a:ext cx="3405015" cy="4724400"/>
          </a:xfr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cap="all" dirty="0">
                <a:solidFill>
                  <a:srgbClr val="FFFFFF"/>
                </a:solidFill>
              </a:rPr>
              <a:t>CSS Part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D2B2B-3244-056A-D4AC-1E5791744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3C35574-E107-4D94-8707-C1B576521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49088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selectors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067991-0C4A-88A9-061C-BE081E7DE869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EF5A5D-9F77-9E94-5AA7-9A879918D54F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D87E8F-1217-B7A1-3CB0-D89C6A97CF17}"/>
              </a:ext>
            </a:extLst>
          </p:cNvPr>
          <p:cNvSpPr txBox="1"/>
          <p:nvPr/>
        </p:nvSpPr>
        <p:spPr>
          <a:xfrm>
            <a:off x="597159" y="1660849"/>
            <a:ext cx="9097347" cy="3269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Selectors are used to select HTML elements to style them.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There are </a:t>
            </a:r>
            <a:r>
              <a:rPr lang="en-US" sz="2000" dirty="0">
                <a:solidFill>
                  <a:srgbClr val="0070C0"/>
                </a:solidFill>
              </a:rPr>
              <a:t>5 categories </a:t>
            </a:r>
            <a:r>
              <a:rPr lang="en-US" sz="2000" dirty="0"/>
              <a:t>of CSS selectors –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Simple selectors: element name, id, class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Combinator selector: Based on relationship of multiple elements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Pseudo-class selector: Based on </a:t>
            </a:r>
            <a:r>
              <a:rPr lang="en-US" sz="2000" dirty="0">
                <a:solidFill>
                  <a:srgbClr val="0070C0"/>
                </a:solidFill>
              </a:rPr>
              <a:t>state</a:t>
            </a:r>
            <a:r>
              <a:rPr lang="en-US" sz="2000" dirty="0"/>
              <a:t> of an element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Pseudo-element selector: Used for styling a </a:t>
            </a:r>
            <a:r>
              <a:rPr lang="en-US" sz="2000" dirty="0">
                <a:solidFill>
                  <a:srgbClr val="0070C0"/>
                </a:solidFill>
              </a:rPr>
              <a:t>part</a:t>
            </a:r>
            <a:r>
              <a:rPr lang="en-US" sz="2000" dirty="0"/>
              <a:t> of an element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Attribute selector: Selected using </a:t>
            </a:r>
            <a:r>
              <a:rPr lang="en-US" sz="2000" dirty="0">
                <a:solidFill>
                  <a:srgbClr val="0070C0"/>
                </a:solidFill>
              </a:rPr>
              <a:t>attribute</a:t>
            </a:r>
            <a:r>
              <a:rPr lang="en-US" sz="2000" dirty="0"/>
              <a:t> or attribute </a:t>
            </a:r>
            <a:r>
              <a:rPr lang="en-US" sz="2000" dirty="0">
                <a:solidFill>
                  <a:srgbClr val="0070C0"/>
                </a:solidFill>
              </a:rPr>
              <a:t>value</a:t>
            </a:r>
          </a:p>
        </p:txBody>
      </p:sp>
    </p:spTree>
    <p:extLst>
      <p:ext uri="{BB962C8B-B14F-4D97-AF65-F5344CB8AC3E}">
        <p14:creationId xmlns:p14="http://schemas.microsoft.com/office/powerpoint/2010/main" val="2537343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93523-EE07-4634-482C-FA90DA05F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9BBD8932-14F1-89E5-E9DF-E84D360AD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49088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Simple selectors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8BE908-F2E3-32D0-D9A5-E26A5BD343BB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95E36C-F4B8-2737-BED6-B85F265BC7E1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2F7A11-40F0-E577-89EB-0BA9E4EEA0D9}"/>
              </a:ext>
            </a:extLst>
          </p:cNvPr>
          <p:cNvSpPr txBox="1"/>
          <p:nvPr/>
        </p:nvSpPr>
        <p:spPr>
          <a:xfrm>
            <a:off x="597159" y="1660849"/>
            <a:ext cx="10487608" cy="1423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Element selector:  Select HTML elements based on element name.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ID selector: Select a specific HTML element based on its ID.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Class selector:  Select multiple HTML elements with same class name.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E37521-834A-5147-2371-CB6D1AEAF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852" y="3399060"/>
            <a:ext cx="6212045" cy="307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967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BF89C-44E1-3DC1-09A3-97EBA9625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EFFF255-B5C1-89A0-769A-CA24A1666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ID vs class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C4EBEA-3092-565A-498F-DAEA834CA7C6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3C7112-3205-7896-17E0-3FB698710532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AB544-9BA6-8ECE-9C0D-2EE2ACCB4EB7}"/>
              </a:ext>
            </a:extLst>
          </p:cNvPr>
          <p:cNvSpPr txBox="1"/>
          <p:nvPr/>
        </p:nvSpPr>
        <p:spPr>
          <a:xfrm>
            <a:off x="503855" y="1202595"/>
            <a:ext cx="9752565" cy="253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ID selector: 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An </a:t>
            </a:r>
            <a:r>
              <a:rPr lang="en-US" b="1" dirty="0"/>
              <a:t>ID</a:t>
            </a:r>
            <a:r>
              <a:rPr lang="en-US" dirty="0"/>
              <a:t> is an HTML attribute used to </a:t>
            </a:r>
            <a:r>
              <a:rPr lang="en-US" b="1" dirty="0"/>
              <a:t>uniquely identify</a:t>
            </a:r>
            <a:r>
              <a:rPr lang="en-US" dirty="0"/>
              <a:t> a single element.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In CSS, the </a:t>
            </a:r>
            <a:r>
              <a:rPr lang="en-US" dirty="0">
                <a:solidFill>
                  <a:srgbClr val="0070C0"/>
                </a:solidFill>
              </a:rPr>
              <a:t>#</a:t>
            </a:r>
            <a:r>
              <a:rPr lang="en-US" dirty="0"/>
              <a:t> symbol is used to select elements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Example: #header {color: red;}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Only one element should have a given ID in a page.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ID name should not start with a number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06976F-C082-CC25-8E4D-63A41EDE49E6}"/>
              </a:ext>
            </a:extLst>
          </p:cNvPr>
          <p:cNvSpPr txBox="1"/>
          <p:nvPr/>
        </p:nvSpPr>
        <p:spPr>
          <a:xfrm>
            <a:off x="457200" y="3729790"/>
            <a:ext cx="9752565" cy="2952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Class selector: 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 </a:t>
            </a:r>
            <a:r>
              <a:rPr lang="en-US" b="1" dirty="0"/>
              <a:t>class</a:t>
            </a:r>
            <a:r>
              <a:rPr lang="en-US" dirty="0"/>
              <a:t> is an HTML attribute used to </a:t>
            </a:r>
            <a:r>
              <a:rPr lang="en-US" b="1" dirty="0"/>
              <a:t>group elements</a:t>
            </a:r>
            <a:r>
              <a:rPr lang="en-US" dirty="0"/>
              <a:t> for styling.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In CSS, the </a:t>
            </a:r>
            <a:r>
              <a:rPr lang="en-US" b="1" dirty="0">
                <a:solidFill>
                  <a:srgbClr val="0070C0"/>
                </a:solidFill>
              </a:rPr>
              <a:t>. (dot)</a:t>
            </a:r>
            <a:r>
              <a:rPr lang="en-US" dirty="0"/>
              <a:t> is used to select elements by class name.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Example: .card { padding: 20px;}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Multiple elements</a:t>
            </a:r>
            <a:r>
              <a:rPr lang="en-US" dirty="0"/>
              <a:t> can share the same class.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You can combine a class selector with an element selector.</a:t>
            </a:r>
            <a:endParaRPr lang="en-US" b="1" dirty="0"/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Example: </a:t>
            </a:r>
            <a:r>
              <a:rPr lang="en-US" dirty="0" err="1"/>
              <a:t>p.card</a:t>
            </a:r>
            <a:r>
              <a:rPr lang="en-US" dirty="0"/>
              <a:t> { color: red; }</a:t>
            </a:r>
          </a:p>
        </p:txBody>
      </p:sp>
    </p:spTree>
    <p:extLst>
      <p:ext uri="{BB962C8B-B14F-4D97-AF65-F5344CB8AC3E}">
        <p14:creationId xmlns:p14="http://schemas.microsoft.com/office/powerpoint/2010/main" val="953595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FD873E-7B1E-5CB1-EE5F-EA09E61AA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E0F05E0-7869-C24F-DB7F-08F32E3BE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Selectors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2BACBE-344B-1C8E-8281-E16D317BD343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3C23A5-3D4D-610C-F5E0-313B32EB6B28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70B724-812F-3831-F1AA-26772F3C03CD}"/>
              </a:ext>
            </a:extLst>
          </p:cNvPr>
          <p:cNvSpPr txBox="1"/>
          <p:nvPr/>
        </p:nvSpPr>
        <p:spPr>
          <a:xfrm>
            <a:off x="503855" y="1202595"/>
            <a:ext cx="9752565" cy="5029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Combinator Selector: 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div p { color: blue; }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This selects &lt;p&gt; inside &lt;div&gt;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Pseudo-class Selector: 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/>
              <a:t>button:hover</a:t>
            </a:r>
            <a:r>
              <a:rPr lang="en-US" dirty="0"/>
              <a:t> { background-color: </a:t>
            </a:r>
            <a:r>
              <a:rPr lang="en-US" dirty="0" err="1"/>
              <a:t>lightblue</a:t>
            </a:r>
            <a:r>
              <a:rPr lang="en-US" dirty="0"/>
              <a:t>; }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This is only applied when mouse hover on a button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Pseudo-element Selector: 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p::first-letter { font-size: 24px; }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Only first letter of paragraph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Attribute Selector: 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input[type="text"] { border: 1px solid gray; }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Selects based on an attribute or its value</a:t>
            </a:r>
          </a:p>
        </p:txBody>
      </p:sp>
    </p:spTree>
    <p:extLst>
      <p:ext uri="{BB962C8B-B14F-4D97-AF65-F5344CB8AC3E}">
        <p14:creationId xmlns:p14="http://schemas.microsoft.com/office/powerpoint/2010/main" val="1676599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3429A9-4905-413A-AC56-A7A1E76E9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2214FF4-F49E-94DF-8D7C-DB525EEF5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Other selectors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B4CB71-6AEB-9FDD-3C91-061E17F7841E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2FDDC2-D6BE-1207-F117-4F1610F22F1A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000BC2-5E25-BE14-6BCC-DE650B8CE3D9}"/>
              </a:ext>
            </a:extLst>
          </p:cNvPr>
          <p:cNvSpPr txBox="1"/>
          <p:nvPr/>
        </p:nvSpPr>
        <p:spPr>
          <a:xfrm>
            <a:off x="503855" y="1323897"/>
            <a:ext cx="9752565" cy="5029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Universal Selector: 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The universal selector </a:t>
            </a:r>
            <a:r>
              <a:rPr lang="en-US" dirty="0">
                <a:solidFill>
                  <a:srgbClr val="0070C0"/>
                </a:solidFill>
              </a:rPr>
              <a:t>(*) </a:t>
            </a:r>
            <a:r>
              <a:rPr lang="en-US" dirty="0"/>
              <a:t>selects all elements of a web page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* { padding: 0px;  margin:  0px; }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Grouping Selector: 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 </a:t>
            </a:r>
            <a:r>
              <a:rPr lang="en-US" b="1" dirty="0"/>
              <a:t>grouping selector</a:t>
            </a:r>
            <a:r>
              <a:rPr lang="en-US" dirty="0"/>
              <a:t> lets you apply the </a:t>
            </a:r>
            <a:r>
              <a:rPr lang="en-US" b="1" dirty="0"/>
              <a:t>same CSS rules</a:t>
            </a:r>
            <a:r>
              <a:rPr lang="en-US" dirty="0"/>
              <a:t> to </a:t>
            </a:r>
            <a:r>
              <a:rPr lang="en-US" b="1" dirty="0"/>
              <a:t>multiple elements at once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It separates each selector with commas.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It is used to minimize code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h1, h2, p {</a:t>
            </a:r>
            <a:br>
              <a:rPr lang="en-US" dirty="0"/>
            </a:br>
            <a:r>
              <a:rPr lang="en-US" dirty="0"/>
              <a:t>  text-align: center;</a:t>
            </a:r>
            <a:br>
              <a:rPr lang="en-US" dirty="0"/>
            </a:br>
            <a:r>
              <a:rPr lang="en-US" dirty="0"/>
              <a:t>  color: red;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60463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3EA7F-9F97-69D7-1871-9ECDD9973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592220B-FCD4-59DB-6C3F-C30A92D7F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Box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3DE0A3-B5F3-FA2B-9F06-F815296CE986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EADAAA-0843-2B81-83C1-0BEF17D9142D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45C5C-AC71-686C-F8A2-B700B0BBCFA0}"/>
              </a:ext>
            </a:extLst>
          </p:cNvPr>
          <p:cNvSpPr txBox="1"/>
          <p:nvPr/>
        </p:nvSpPr>
        <p:spPr>
          <a:xfrm>
            <a:off x="503855" y="1323897"/>
            <a:ext cx="9752565" cy="87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The CSS box model is a box that wraps around every HTML element.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It consists of: margins, borders, padding, and the actual content.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218E99-670E-4061-AD80-461F9E96E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524132"/>
            <a:ext cx="5851570" cy="2674069"/>
          </a:xfrm>
          <a:prstGeom prst="rect">
            <a:avLst/>
          </a:prstGeom>
        </p:spPr>
      </p:pic>
      <p:pic>
        <p:nvPicPr>
          <p:cNvPr id="4098" name="Picture 2" descr="Margin and padding : overview and rules | Medium">
            <a:extLst>
              <a:ext uri="{FF2B5EF4-FFF2-40B4-BE49-F238E27FC236}">
                <a16:creationId xmlns:a16="http://schemas.microsoft.com/office/drawing/2014/main" id="{41CC043F-5580-FF90-45F2-7D64E9068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337" y="2514795"/>
            <a:ext cx="4946022" cy="2674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5A6A0A-3EC8-0849-AE8F-85BF5A8804D3}"/>
              </a:ext>
            </a:extLst>
          </p:cNvPr>
          <p:cNvSpPr txBox="1"/>
          <p:nvPr/>
        </p:nvSpPr>
        <p:spPr>
          <a:xfrm>
            <a:off x="513185" y="5421248"/>
            <a:ext cx="9752565" cy="87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Padding:  Spacing between border and content.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Margin:  Spacing between the element and other elements. </a:t>
            </a:r>
          </a:p>
        </p:txBody>
      </p:sp>
    </p:spTree>
    <p:extLst>
      <p:ext uri="{BB962C8B-B14F-4D97-AF65-F5344CB8AC3E}">
        <p14:creationId xmlns:p14="http://schemas.microsoft.com/office/powerpoint/2010/main" val="1405994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567C9-00CC-1EB0-8831-305B5DCFC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5027CF6-EF83-8A12-2C44-7858B9CA5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How  to calculate  box sizing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D033E0-2C38-5AF2-337F-31B3264AC4DA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0BCDD9-0DFC-1F80-5C7E-4502531CE27C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9E3188-BB49-3D04-F261-687C17CA0F6C}"/>
              </a:ext>
            </a:extLst>
          </p:cNvPr>
          <p:cNvSpPr txBox="1"/>
          <p:nvPr/>
        </p:nvSpPr>
        <p:spPr>
          <a:xfrm>
            <a:off x="503855" y="1323897"/>
            <a:ext cx="9752565" cy="87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The CSS box model is a box that wraps around every HTML element.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It consists of: margins, borders, padding, and the actual content.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E23CE7-A3F4-FC22-0AB6-27A7D0EC47CA}"/>
              </a:ext>
            </a:extLst>
          </p:cNvPr>
          <p:cNvSpPr txBox="1"/>
          <p:nvPr/>
        </p:nvSpPr>
        <p:spPr>
          <a:xfrm>
            <a:off x="846754" y="2535809"/>
            <a:ext cx="284816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div {</a:t>
            </a:r>
          </a:p>
          <a:p>
            <a:r>
              <a:rPr lang="en-US" sz="2000" dirty="0"/>
              <a:t>  width: 320px;</a:t>
            </a:r>
          </a:p>
          <a:p>
            <a:r>
              <a:rPr lang="en-US" sz="2000" dirty="0"/>
              <a:t>  padding: 10px;</a:t>
            </a:r>
          </a:p>
          <a:p>
            <a:r>
              <a:rPr lang="en-US" sz="2000" dirty="0"/>
              <a:t>  border: 5px solid gray;</a:t>
            </a:r>
          </a:p>
          <a:p>
            <a:r>
              <a:rPr lang="en-US" sz="2000" dirty="0"/>
              <a:t>  margin: 10px;</a:t>
            </a:r>
          </a:p>
          <a:p>
            <a:r>
              <a:rPr lang="en-US" sz="2000" dirty="0"/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366321-FEEE-D323-394F-2F962EB736E2}"/>
              </a:ext>
            </a:extLst>
          </p:cNvPr>
          <p:cNvSpPr txBox="1"/>
          <p:nvPr/>
        </p:nvSpPr>
        <p:spPr>
          <a:xfrm>
            <a:off x="5903945" y="2586874"/>
            <a:ext cx="371591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320px (width)</a:t>
            </a:r>
            <a:br>
              <a:rPr lang="en-US" sz="2000" dirty="0"/>
            </a:br>
            <a:r>
              <a:rPr lang="en-US" sz="2000" dirty="0"/>
              <a:t>+ 20px (left + right padding)</a:t>
            </a:r>
            <a:br>
              <a:rPr lang="en-US" sz="2000" dirty="0"/>
            </a:br>
            <a:r>
              <a:rPr lang="en-US" sz="2000" dirty="0"/>
              <a:t>+ 10px (left + right border)</a:t>
            </a:r>
            <a:br>
              <a:rPr lang="en-US" sz="2000" dirty="0"/>
            </a:br>
            <a:r>
              <a:rPr lang="en-US" sz="2000" b="1" dirty="0"/>
              <a:t>= 350px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78DB3A-EE97-21C9-6B86-2C96B019691E}"/>
              </a:ext>
            </a:extLst>
          </p:cNvPr>
          <p:cNvSpPr txBox="1"/>
          <p:nvPr/>
        </p:nvSpPr>
        <p:spPr>
          <a:xfrm>
            <a:off x="503855" y="4564420"/>
            <a:ext cx="9898613" cy="87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+mj-lt"/>
              </a:rPr>
              <a:t>Total element width = width + left padding + right padding + left border + right border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Total element height = height + top padding + bottom padding + top border + bottom border</a:t>
            </a:r>
            <a:endParaRPr lang="en-US" dirty="0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9A9FAC-C392-C09D-23BC-F65051FDCA2B}"/>
              </a:ext>
            </a:extLst>
          </p:cNvPr>
          <p:cNvSpPr txBox="1"/>
          <p:nvPr/>
        </p:nvSpPr>
        <p:spPr>
          <a:xfrm>
            <a:off x="800099" y="5620604"/>
            <a:ext cx="96848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0070C0"/>
                </a:solidFill>
                <a:effectLst/>
                <a:latin typeface="+mj-lt"/>
              </a:rPr>
              <a:t>Note:</a:t>
            </a:r>
            <a:r>
              <a:rPr lang="en-US" b="0" i="0" dirty="0">
                <a:solidFill>
                  <a:srgbClr val="0070C0"/>
                </a:solidFill>
                <a:effectLst/>
                <a:latin typeface="+mj-lt"/>
              </a:rPr>
              <a:t> </a:t>
            </a:r>
            <a:r>
              <a:rPr lang="en-US" b="0" i="0" dirty="0">
                <a:solidFill>
                  <a:srgbClr val="000000"/>
                </a:solidFill>
                <a:effectLst/>
                <a:latin typeface="+mj-lt"/>
              </a:rPr>
              <a:t>The margin property also affects the </a:t>
            </a:r>
            <a:r>
              <a:rPr lang="en-US" b="1" i="0" dirty="0">
                <a:solidFill>
                  <a:srgbClr val="000000"/>
                </a:solidFill>
                <a:effectLst/>
                <a:latin typeface="+mj-lt"/>
              </a:rPr>
              <a:t>total space </a:t>
            </a:r>
            <a:r>
              <a:rPr lang="en-US" b="0" i="0" dirty="0">
                <a:solidFill>
                  <a:srgbClr val="000000"/>
                </a:solidFill>
                <a:effectLst/>
                <a:latin typeface="+mj-lt"/>
              </a:rPr>
              <a:t>that the box will take up on the page, but the </a:t>
            </a:r>
            <a:r>
              <a:rPr lang="en-US" b="1" i="0" dirty="0">
                <a:solidFill>
                  <a:srgbClr val="FF0000"/>
                </a:solidFill>
                <a:effectLst/>
                <a:latin typeface="+mj-lt"/>
              </a:rPr>
              <a:t>margin is not included in the actual size of the box</a:t>
            </a:r>
            <a:r>
              <a:rPr lang="en-US" b="0" i="0" dirty="0">
                <a:solidFill>
                  <a:srgbClr val="000000"/>
                </a:solidFill>
                <a:effectLst/>
                <a:latin typeface="+mj-lt"/>
              </a:rPr>
              <a:t>.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7293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9940C-00B7-0D48-7EC7-76AABB7D6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49033C56-1D3B-C3E8-E9AD-ED805C00D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Position property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13D76F-0F91-CB29-85CE-D0362BBAAB46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A7D827-A12E-E936-B969-FEB9FA79807D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662543-B367-46FF-7631-3F5DF0394A76}"/>
              </a:ext>
            </a:extLst>
          </p:cNvPr>
          <p:cNvSpPr txBox="1"/>
          <p:nvPr/>
        </p:nvSpPr>
        <p:spPr>
          <a:xfrm>
            <a:off x="503855" y="1323897"/>
            <a:ext cx="97525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CSS Position property is used to specify how an element will be positioned in a web page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>
                <a:solidFill>
                  <a:srgbClr val="0070C0"/>
                </a:solidFill>
              </a:rPr>
              <a:t>Five </a:t>
            </a:r>
            <a:r>
              <a:rPr lang="en-US" dirty="0"/>
              <a:t>types of position is possible –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AutoNum type="arabicPeriod"/>
            </a:pPr>
            <a:r>
              <a:rPr lang="en-US" b="1" dirty="0"/>
              <a:t>Static</a:t>
            </a:r>
            <a:r>
              <a:rPr lang="en-US" dirty="0"/>
              <a:t>: Default positioning (elements flow normally)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AutoNum type="arabicPeriod"/>
            </a:pPr>
            <a:r>
              <a:rPr lang="en-US" b="1" dirty="0"/>
              <a:t>Fixed</a:t>
            </a:r>
            <a:r>
              <a:rPr lang="en-US" dirty="0"/>
              <a:t>: Fixed at a specific position of the screen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AutoNum type="arabicPeriod"/>
            </a:pPr>
            <a:r>
              <a:rPr lang="en-US" b="1" dirty="0"/>
              <a:t>Sticky</a:t>
            </a:r>
            <a:r>
              <a:rPr lang="en-US" dirty="0"/>
              <a:t>: Switches between relative and fixed, </a:t>
            </a:r>
            <a:r>
              <a:rPr lang="en-US" dirty="0">
                <a:solidFill>
                  <a:srgbClr val="0070C0"/>
                </a:solidFill>
              </a:rPr>
              <a:t>depending on scroll position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AutoNum type="arabicPeriod"/>
            </a:pPr>
            <a:r>
              <a:rPr lang="en-US" b="1" dirty="0"/>
              <a:t>Relative</a:t>
            </a:r>
            <a:r>
              <a:rPr lang="en-US" dirty="0"/>
              <a:t>: Positioned relative to its normal position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AutoNum type="arabicPeriod"/>
            </a:pPr>
            <a:r>
              <a:rPr lang="en-US" b="1" dirty="0"/>
              <a:t>Absolute</a:t>
            </a:r>
            <a:r>
              <a:rPr lang="en-US" dirty="0"/>
              <a:t>: Positioned relative to the nearest positioned ancestor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endParaRPr lang="en-US" dirty="0"/>
          </a:p>
          <a:p>
            <a:pPr>
              <a:buClr>
                <a:schemeClr val="accent1"/>
              </a:buClr>
            </a:pPr>
            <a:r>
              <a:rPr lang="en-US" dirty="0"/>
              <a:t>After defining which position method will be used, we define the position of the </a:t>
            </a:r>
            <a:r>
              <a:rPr lang="en-US" dirty="0" err="1"/>
              <a:t>the</a:t>
            </a:r>
            <a:r>
              <a:rPr lang="en-US" dirty="0"/>
              <a:t> element using </a:t>
            </a:r>
            <a:r>
              <a:rPr lang="en-US" dirty="0" err="1"/>
              <a:t>css</a:t>
            </a:r>
            <a:r>
              <a:rPr lang="en-US" dirty="0"/>
              <a:t> property like </a:t>
            </a:r>
            <a:r>
              <a:rPr lang="en-US" dirty="0">
                <a:solidFill>
                  <a:srgbClr val="0070C0"/>
                </a:solidFill>
              </a:rPr>
              <a:t>top, bottom, left, right</a:t>
            </a:r>
          </a:p>
        </p:txBody>
      </p:sp>
    </p:spTree>
    <p:extLst>
      <p:ext uri="{BB962C8B-B14F-4D97-AF65-F5344CB8AC3E}">
        <p14:creationId xmlns:p14="http://schemas.microsoft.com/office/powerpoint/2010/main" val="201296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25A937-8D02-0257-0465-BFB606C90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40AC73A-AA6B-5DD8-8977-63A6FFD1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Position property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36C97A-41BF-57DC-DBB5-FBE86D6EFAAC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623A5B-14FC-F20D-E21A-75EB265E2DC8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647608-1F17-78D6-937F-39988AE5BE76}"/>
              </a:ext>
            </a:extLst>
          </p:cNvPr>
          <p:cNvSpPr txBox="1"/>
          <p:nvPr/>
        </p:nvSpPr>
        <p:spPr>
          <a:xfrm>
            <a:off x="503855" y="1323897"/>
            <a:ext cx="9752565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>
                <a:solidFill>
                  <a:srgbClr val="0070C0"/>
                </a:solidFill>
              </a:rPr>
              <a:t>Static: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HTML elements are positioned static by default.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Static positioned elements are not affected by the top, bottom, left, and right properties.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Fixed: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Fixed at a position of the screen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Always stays at the same place even if the page is scrolled.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The top, right, bottom, and left properties are used to position the element.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 fixed element </a:t>
            </a:r>
            <a:r>
              <a:rPr lang="en-US" dirty="0">
                <a:solidFill>
                  <a:srgbClr val="0070C0"/>
                </a:solidFill>
              </a:rPr>
              <a:t>does not leave a gap </a:t>
            </a:r>
            <a:r>
              <a:rPr lang="en-US" dirty="0"/>
              <a:t>in the page.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Sticky: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Positioned based on the user's scroll position.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 sticky element toggles between relative and fixed, depending on the scroll position.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6791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B87C3-E557-C12D-8640-69F26ADB0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65AB8F6-81A8-09F1-0920-D9EB25D94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Position property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5C0C0-B68E-274E-5992-30D075016FB5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C67C74-A114-FFE6-E415-F64708C4030F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5DE693-BD02-D7E9-F5CE-62835AECFE46}"/>
              </a:ext>
            </a:extLst>
          </p:cNvPr>
          <p:cNvSpPr txBox="1"/>
          <p:nvPr/>
        </p:nvSpPr>
        <p:spPr>
          <a:xfrm>
            <a:off x="503855" y="1323897"/>
            <a:ext cx="975256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Relative: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Positioned relative to its normal position.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CSS property: top, right, bottom, and left will cause it to be move away from its normal position.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Other content </a:t>
            </a:r>
            <a:r>
              <a:rPr lang="en-US" dirty="0">
                <a:solidFill>
                  <a:srgbClr val="0070C0"/>
                </a:solidFill>
              </a:rPr>
              <a:t>does not fill the gap left by the element</a:t>
            </a:r>
            <a:r>
              <a:rPr lang="en-US" dirty="0"/>
              <a:t>.</a:t>
            </a:r>
          </a:p>
          <a:p>
            <a:pPr>
              <a:buClr>
                <a:schemeClr val="accent1"/>
              </a:buClr>
            </a:pPr>
            <a:endParaRPr lang="en-US" dirty="0"/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rgbClr val="0070C0"/>
                </a:solidFill>
              </a:rPr>
              <a:t>Absolute: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absolute is positioned relative to the nearest positioned ancestor.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absolute positioned element has no positioned ancestors, it uses the document body,  and moves along with page scrolling.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"positioned" element is one whose position is anything except static.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994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513" y="720818"/>
            <a:ext cx="3259016" cy="50149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topics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1513" y="1313720"/>
            <a:ext cx="3259016" cy="492845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What is CSS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CSS Syntax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CSS Selectors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Insert CSS in HTML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Specificity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CSS Box Model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CSS Position Property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Important properties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Inline, Block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Units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Webpage Layout</a:t>
            </a:r>
          </a:p>
        </p:txBody>
      </p:sp>
      <p:pic>
        <p:nvPicPr>
          <p:cNvPr id="5" name="Picture Placeholder 4" descr="Cloud network graphic">
            <a:extLst>
              <a:ext uri="{FF2B5EF4-FFF2-40B4-BE49-F238E27FC236}">
                <a16:creationId xmlns:a16="http://schemas.microsoft.com/office/drawing/2014/main" id="{F83B0323-C46B-7195-DEB9-EE9AF9726DA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461" r="13634" b="2"/>
          <a:stretch>
            <a:fillRect/>
          </a:stretch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628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6880A-DD4F-7E42-134C-205F66F20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6C0019B1-6A6C-0AF4-6B5E-01906777D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Insert </a:t>
            </a:r>
            <a:r>
              <a:rPr lang="en-US" dirty="0" err="1"/>
              <a:t>css</a:t>
            </a:r>
            <a:r>
              <a:rPr lang="en-US" dirty="0"/>
              <a:t> into html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C75976-3BDE-9696-2386-F159B49B8E0E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58EF9F-DB14-F4BF-1890-E4162B6544F6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E8ECFA-40D0-D7D9-C1E1-8B93A5ADD0C3}"/>
              </a:ext>
            </a:extLst>
          </p:cNvPr>
          <p:cNvSpPr txBox="1"/>
          <p:nvPr/>
        </p:nvSpPr>
        <p:spPr>
          <a:xfrm>
            <a:off x="578498" y="1418253"/>
            <a:ext cx="10450286" cy="1884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Three ways of inserting CSS into HTML –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External CSS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Internal CSS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Inline CSS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0E113C-1B53-F760-112C-C74FAB34CDC5}"/>
              </a:ext>
            </a:extLst>
          </p:cNvPr>
          <p:cNvSpPr txBox="1"/>
          <p:nvPr/>
        </p:nvSpPr>
        <p:spPr>
          <a:xfrm>
            <a:off x="587826" y="3484986"/>
            <a:ext cx="10450286" cy="2121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External CSS: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CSS is written in a separate file.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It is connected to the HTML file using the </a:t>
            </a:r>
            <a:r>
              <a:rPr lang="en-US" dirty="0">
                <a:solidFill>
                  <a:srgbClr val="0070C0"/>
                </a:solidFill>
              </a:rPr>
              <a:t>&lt;link&gt; </a:t>
            </a:r>
            <a:r>
              <a:rPr lang="en-US" dirty="0"/>
              <a:t>element, inside the &lt;head&gt; section of an HTML page.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Can be reused </a:t>
            </a:r>
            <a:r>
              <a:rPr lang="en-US" dirty="0"/>
              <a:t>for multiple HTML files.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&lt;link </a:t>
            </a:r>
            <a:r>
              <a:rPr lang="en-US" dirty="0" err="1"/>
              <a:t>rel</a:t>
            </a:r>
            <a:r>
              <a:rPr lang="en-US" dirty="0"/>
              <a:t>="stylesheet" type="text/</a:t>
            </a:r>
            <a:r>
              <a:rPr lang="en-US" dirty="0" err="1"/>
              <a:t>css</a:t>
            </a:r>
            <a:r>
              <a:rPr lang="en-US" dirty="0"/>
              <a:t>" </a:t>
            </a:r>
            <a:r>
              <a:rPr lang="en-US" dirty="0" err="1"/>
              <a:t>href</a:t>
            </a:r>
            <a:r>
              <a:rPr lang="en-US" dirty="0"/>
              <a:t>=“filename.css"&gt;</a:t>
            </a:r>
          </a:p>
        </p:txBody>
      </p:sp>
    </p:spTree>
    <p:extLst>
      <p:ext uri="{BB962C8B-B14F-4D97-AF65-F5344CB8AC3E}">
        <p14:creationId xmlns:p14="http://schemas.microsoft.com/office/powerpoint/2010/main" val="4141708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107E0-6F11-8160-CFE7-87A58A772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19298B5-FDC6-92B6-8F35-65BB4262A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Insert </a:t>
            </a:r>
            <a:r>
              <a:rPr lang="en-US" dirty="0" err="1"/>
              <a:t>css</a:t>
            </a:r>
            <a:r>
              <a:rPr lang="en-US" dirty="0"/>
              <a:t> into html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11D3CE-BAF9-16C1-8F30-83DB1C22299B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36DAC8-9D04-892B-2FAC-D2510FD852AC}"/>
              </a:ext>
            </a:extLst>
          </p:cNvPr>
          <p:cNvSpPr txBox="1"/>
          <p:nvPr/>
        </p:nvSpPr>
        <p:spPr>
          <a:xfrm>
            <a:off x="457200" y="1182829"/>
            <a:ext cx="10450286" cy="1290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Internal CSS: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Internal CSS may be used to uniquely style a single HTML page.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The internal style is defined inside the </a:t>
            </a:r>
            <a:r>
              <a:rPr lang="en-US" dirty="0">
                <a:solidFill>
                  <a:srgbClr val="0070C0"/>
                </a:solidFill>
              </a:rPr>
              <a:t>&lt;style&gt; </a:t>
            </a:r>
            <a:r>
              <a:rPr lang="en-US" dirty="0"/>
              <a:t>element, inside the head section.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A17007-2FDC-2786-12D2-77F4414BAF1B}"/>
              </a:ext>
            </a:extLst>
          </p:cNvPr>
          <p:cNvSpPr txBox="1"/>
          <p:nvPr/>
        </p:nvSpPr>
        <p:spPr>
          <a:xfrm>
            <a:off x="811759" y="2628820"/>
            <a:ext cx="609755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&lt;!DOCTYPE html&gt;</a:t>
            </a:r>
            <a:br>
              <a:rPr lang="en-US" sz="1400" dirty="0"/>
            </a:br>
            <a:r>
              <a:rPr lang="en-US" sz="1400" dirty="0"/>
              <a:t>&lt;html&gt;</a:t>
            </a:r>
            <a:br>
              <a:rPr lang="en-US" sz="1400" dirty="0"/>
            </a:br>
            <a:r>
              <a:rPr lang="en-US" sz="1400" dirty="0"/>
              <a:t>&lt;head&gt;</a:t>
            </a:r>
            <a:br>
              <a:rPr lang="en-US" sz="1400" dirty="0"/>
            </a:br>
            <a:r>
              <a:rPr lang="en-US" sz="1400" dirty="0"/>
              <a:t>	</a:t>
            </a:r>
            <a:r>
              <a:rPr lang="en-US" sz="1400" dirty="0">
                <a:solidFill>
                  <a:srgbClr val="0070C0"/>
                </a:solidFill>
              </a:rPr>
              <a:t>&lt;style&gt;</a:t>
            </a:r>
            <a:br>
              <a:rPr lang="en-US" sz="1400" dirty="0">
                <a:solidFill>
                  <a:srgbClr val="0070C0"/>
                </a:solidFill>
              </a:rPr>
            </a:br>
            <a:r>
              <a:rPr lang="en-US" sz="1400" dirty="0">
                <a:solidFill>
                  <a:srgbClr val="0070C0"/>
                </a:solidFill>
              </a:rPr>
              <a:t>		</a:t>
            </a:r>
            <a:r>
              <a:rPr lang="en-US" sz="1400" dirty="0"/>
              <a:t>body {</a:t>
            </a:r>
            <a:br>
              <a:rPr lang="en-US" sz="1400" dirty="0"/>
            </a:br>
            <a:r>
              <a:rPr lang="en-US" sz="1400" dirty="0"/>
              <a:t>  		background-color: linen;</a:t>
            </a:r>
            <a:br>
              <a:rPr lang="en-US" sz="1400" dirty="0"/>
            </a:br>
            <a:r>
              <a:rPr lang="en-US" sz="1400" dirty="0"/>
              <a:t>		}</a:t>
            </a:r>
            <a:br>
              <a:rPr lang="en-US" sz="1400" dirty="0"/>
            </a:br>
            <a:r>
              <a:rPr lang="en-US" sz="1400" dirty="0"/>
              <a:t>		h1 {</a:t>
            </a:r>
            <a:br>
              <a:rPr lang="en-US" sz="1400" dirty="0"/>
            </a:br>
            <a:r>
              <a:rPr lang="en-US" sz="1400" dirty="0"/>
              <a:t>  		color: maroon;</a:t>
            </a:r>
            <a:br>
              <a:rPr lang="en-US" sz="1400" dirty="0"/>
            </a:br>
            <a:r>
              <a:rPr lang="en-US" sz="1400" dirty="0"/>
              <a:t>  		margin-left: 40px;</a:t>
            </a:r>
            <a:br>
              <a:rPr lang="en-US" sz="1400" dirty="0"/>
            </a:br>
            <a:r>
              <a:rPr lang="en-US" sz="1400" dirty="0"/>
              <a:t>		}</a:t>
            </a:r>
            <a:br>
              <a:rPr lang="en-US" sz="1400" dirty="0">
                <a:solidFill>
                  <a:srgbClr val="0070C0"/>
                </a:solidFill>
              </a:rPr>
            </a:br>
            <a:r>
              <a:rPr lang="en-US" sz="1400" dirty="0">
                <a:solidFill>
                  <a:srgbClr val="0070C0"/>
                </a:solidFill>
              </a:rPr>
              <a:t>	&lt;/style&gt;</a:t>
            </a:r>
            <a:br>
              <a:rPr lang="en-US" sz="1400" dirty="0"/>
            </a:br>
            <a:r>
              <a:rPr lang="en-US" sz="1400" dirty="0"/>
              <a:t>&lt;/head&gt;</a:t>
            </a:r>
            <a:br>
              <a:rPr lang="en-US" sz="1400" dirty="0"/>
            </a:br>
            <a:r>
              <a:rPr lang="en-US" sz="1400" dirty="0"/>
              <a:t>&lt;body&gt;</a:t>
            </a:r>
            <a:br>
              <a:rPr lang="en-US" sz="1400" dirty="0"/>
            </a:br>
            <a:r>
              <a:rPr lang="en-US" sz="1400" dirty="0"/>
              <a:t>	&lt;h1&gt;This is a heading&lt;/h1&gt;</a:t>
            </a:r>
            <a:br>
              <a:rPr lang="en-US" sz="1400" dirty="0"/>
            </a:br>
            <a:r>
              <a:rPr lang="en-US" sz="1400" dirty="0"/>
              <a:t>	&lt;p&gt;This is a paragraph.&lt;/p&gt;</a:t>
            </a:r>
            <a:br>
              <a:rPr lang="en-US" sz="1400" dirty="0"/>
            </a:br>
            <a:r>
              <a:rPr lang="en-US" sz="1400" dirty="0"/>
              <a:t>&lt;/body&gt;</a:t>
            </a:r>
            <a:br>
              <a:rPr lang="en-US" sz="1400" dirty="0"/>
            </a:br>
            <a:r>
              <a:rPr lang="en-US" sz="1400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608580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15B623-3928-8888-BEA5-42C463EBD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D52766D-ABB1-F213-07E3-358C498DB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Insert </a:t>
            </a:r>
            <a:r>
              <a:rPr lang="en-US" dirty="0" err="1"/>
              <a:t>css</a:t>
            </a:r>
            <a:r>
              <a:rPr lang="en-US" dirty="0"/>
              <a:t> into html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82A9DD-5F40-F88F-2035-A9A0B474FE29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15DAD6-2950-47DA-A5F4-810A284A535C}"/>
              </a:ext>
            </a:extLst>
          </p:cNvPr>
          <p:cNvSpPr txBox="1"/>
          <p:nvPr/>
        </p:nvSpPr>
        <p:spPr>
          <a:xfrm>
            <a:off x="457200" y="1182829"/>
            <a:ext cx="10450286" cy="1705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Inline CSS: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CSS is written directly inside an HTML element’s </a:t>
            </a:r>
            <a:r>
              <a:rPr lang="en-US" dirty="0">
                <a:solidFill>
                  <a:srgbClr val="0070C0"/>
                </a:solidFill>
              </a:rPr>
              <a:t>style attribute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It is used to apply a unique style to a single element only.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&lt;p </a:t>
            </a:r>
            <a:r>
              <a:rPr lang="en-US" dirty="0">
                <a:solidFill>
                  <a:srgbClr val="0070C0"/>
                </a:solidFill>
              </a:rPr>
              <a:t>style="color: blue; font-size: 18px;"</a:t>
            </a:r>
            <a:r>
              <a:rPr lang="en-US" dirty="0"/>
              <a:t>&gt;This is a styled paragraph.&lt;/p&gt;</a:t>
            </a:r>
          </a:p>
        </p:txBody>
      </p:sp>
    </p:spTree>
    <p:extLst>
      <p:ext uri="{BB962C8B-B14F-4D97-AF65-F5344CB8AC3E}">
        <p14:creationId xmlns:p14="http://schemas.microsoft.com/office/powerpoint/2010/main" val="30120836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ABE6D7-E9CD-DA8F-374E-24DC1B13C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B7ADB33-775B-E7B0-99D9-71E407B29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Specificity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E5B50D-DE68-28F7-62B8-E4E87193E4DB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D823E0-293F-653B-D584-16698C4DB392}"/>
              </a:ext>
            </a:extLst>
          </p:cNvPr>
          <p:cNvSpPr txBox="1"/>
          <p:nvPr/>
        </p:nvSpPr>
        <p:spPr>
          <a:xfrm>
            <a:off x="457200" y="1182829"/>
            <a:ext cx="10450286" cy="1705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If styles from multiple sources target a single element, only one of the sources ‘win’. 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Specificity ranking: External CSS &lt; Internal CSS &lt; Inline CSS &lt; !important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The !important rule is used in CSS to force a style to be applied, overriding all other styles.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u="sng" dirty="0"/>
              <a:t>Example: </a:t>
            </a:r>
            <a:r>
              <a:rPr lang="en-US" dirty="0"/>
              <a:t>p { color: red !important; }</a:t>
            </a:r>
          </a:p>
        </p:txBody>
      </p:sp>
    </p:spTree>
    <p:extLst>
      <p:ext uri="{BB962C8B-B14F-4D97-AF65-F5344CB8AC3E}">
        <p14:creationId xmlns:p14="http://schemas.microsoft.com/office/powerpoint/2010/main" val="25176434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C343DE-C81B-3B02-32C5-37B9DE09B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A23DE0A-0665-30C0-8AF8-33DB774E9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2475"/>
            <a:ext cx="11267440" cy="495034"/>
          </a:xfrm>
        </p:spPr>
        <p:txBody>
          <a:bodyPr>
            <a:normAutofit fontScale="90000"/>
          </a:bodyPr>
          <a:lstStyle/>
          <a:p>
            <a:r>
              <a:rPr lang="en-US" dirty="0"/>
              <a:t>Website layout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BA0A0D-C608-719D-441E-302D169D2ED0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F0BD2B-9F69-4818-A330-F02BBB770B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93961" y="1503646"/>
            <a:ext cx="8656330" cy="48411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51900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559422"/>
          </a:xfrm>
        </p:spPr>
        <p:txBody>
          <a:bodyPr/>
          <a:lstStyle/>
          <a:p>
            <a:r>
              <a:rPr lang="en-US" dirty="0"/>
              <a:t>CSS</a:t>
            </a: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6F05C8E0-6B00-B656-53CB-0223CE6F1408}"/>
              </a:ext>
            </a:extLst>
          </p:cNvPr>
          <p:cNvSpPr txBox="1">
            <a:spLocks/>
          </p:cNvSpPr>
          <p:nvPr/>
        </p:nvSpPr>
        <p:spPr>
          <a:xfrm>
            <a:off x="485193" y="1369964"/>
            <a:ext cx="8509518" cy="11383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CSS stands for </a:t>
            </a:r>
            <a:r>
              <a:rPr lang="en-US" dirty="0">
                <a:solidFill>
                  <a:srgbClr val="0070C0"/>
                </a:solidFill>
              </a:rPr>
              <a:t>Cascading Style Sheet</a:t>
            </a:r>
          </a:p>
          <a:p>
            <a:r>
              <a:rPr lang="en-US" dirty="0">
                <a:solidFill>
                  <a:schemeClr val="tx1"/>
                </a:solidFill>
              </a:rPr>
              <a:t>While HTML is used for giving structure to a web page, CSS is used for giving styles to the web page </a:t>
            </a:r>
            <a:r>
              <a:rPr lang="en-US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2F3A4-10B1-341E-7072-B13A038A3D9B}"/>
              </a:ext>
            </a:extLst>
          </p:cNvPr>
          <p:cNvSpPr txBox="1"/>
          <p:nvPr/>
        </p:nvSpPr>
        <p:spPr>
          <a:xfrm>
            <a:off x="783775" y="2593903"/>
            <a:ext cx="4973216" cy="253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>
                <a:solidFill>
                  <a:srgbClr val="0070C0"/>
                </a:solidFill>
              </a:rPr>
              <a:t>HTML defines –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Which elements should exist in the page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Which element should come after which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Which element should be inside of which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How to link one web page with another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Basic text formatting (bold, italic, underline etc.)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11659A-D18B-0445-90D8-4468E069CD51}"/>
              </a:ext>
            </a:extLst>
          </p:cNvPr>
          <p:cNvSpPr txBox="1"/>
          <p:nvPr/>
        </p:nvSpPr>
        <p:spPr>
          <a:xfrm>
            <a:off x="6090920" y="2592277"/>
            <a:ext cx="5545494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>
                <a:solidFill>
                  <a:srgbClr val="0070C0"/>
                </a:solidFill>
              </a:rPr>
              <a:t>CSS defines –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Colors, shadows and gradients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Text formatting (font size, font family, font weight, letter spacing, line height etc.)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Height, width, size, shape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Position, alignment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Show or hide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Border, margin, padding, spacing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Layer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Animations, effects, transition, movement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Different design for different screen size (mobile, desktop, tab)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And much more...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E77FC0-B84B-DB7F-8ADB-4A1E30E4AA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28">
            <a:extLst>
              <a:ext uri="{FF2B5EF4-FFF2-40B4-BE49-F238E27FC236}">
                <a16:creationId xmlns:a16="http://schemas.microsoft.com/office/drawing/2014/main" id="{124E1A04-39B9-40B4-9262-CDD9ED752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581B9858-A5E9-4EB2-830E-72BB81A84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C83B291D-F718-46F4-AF9D-812BD0032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86261C36-54A7-4257-8145-A85D30C0E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8A555FB3-C8F7-4C59-92A7-A7155CC38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EB4C7473-9138-4198-AD0F-3C22581FC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6D9D191F-8949-44E0-B578-9235C28E6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0A74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A4F9A2D-9C5D-4790-8FE1-6699E4738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5BDBE75B-5A17-BE08-DD09-C9BEA61274E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943" r="5305" b="-2"/>
          <a:stretch>
            <a:fillRect/>
          </a:stretch>
        </p:blipFill>
        <p:spPr>
          <a:xfrm>
            <a:off x="470544" y="636397"/>
            <a:ext cx="3769868" cy="309154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9B331D8-905E-5293-E1B5-34404D8100B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603" r="4092" b="5732"/>
          <a:stretch>
            <a:fillRect/>
          </a:stretch>
        </p:blipFill>
        <p:spPr>
          <a:xfrm>
            <a:off x="7959003" y="659174"/>
            <a:ext cx="3788229" cy="3091541"/>
          </a:xfrm>
          <a:prstGeom prst="rect">
            <a:avLst/>
          </a:prstGeom>
        </p:spPr>
      </p:pic>
      <p:pic>
        <p:nvPicPr>
          <p:cNvPr id="9" name="Picture 8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75806477-1276-34CB-1831-D85F4F6792E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36" t="1" r="9834" b="1"/>
          <a:stretch>
            <a:fillRect/>
          </a:stretch>
        </p:blipFill>
        <p:spPr>
          <a:xfrm>
            <a:off x="4264087" y="634195"/>
            <a:ext cx="3629383" cy="3279644"/>
          </a:xfrm>
          <a:prstGeom prst="rect">
            <a:avLst/>
          </a:prstGeom>
        </p:spPr>
      </p:pic>
      <p:sp>
        <p:nvSpPr>
          <p:cNvPr id="132" name="Rectangle 131">
            <a:extLst>
              <a:ext uri="{FF2B5EF4-FFF2-40B4-BE49-F238E27FC236}">
                <a16:creationId xmlns:a16="http://schemas.microsoft.com/office/drawing/2014/main" id="{B6877874-48AA-48C8-AED1-578BEB501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177" y="4020816"/>
            <a:ext cx="11293434" cy="229612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384CC15-3288-F4E9-64E2-4F95427DD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020816"/>
            <a:ext cx="10993549" cy="14750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CSS demo</a:t>
            </a:r>
          </a:p>
        </p:txBody>
      </p:sp>
    </p:spTree>
    <p:extLst>
      <p:ext uri="{BB962C8B-B14F-4D97-AF65-F5344CB8AC3E}">
        <p14:creationId xmlns:p14="http://schemas.microsoft.com/office/powerpoint/2010/main" val="129116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86EF2-34A1-CE48-D1D3-EF9F6D53B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2DAEFE09-C7B4-214D-928D-E978FDE91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559422"/>
          </a:xfrm>
        </p:spPr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syntax</a:t>
            </a:r>
          </a:p>
        </p:txBody>
      </p:sp>
      <p:pic>
        <p:nvPicPr>
          <p:cNvPr id="4" name="Picture 2" descr="CSS Syntax - Learn CSS">
            <a:extLst>
              <a:ext uri="{FF2B5EF4-FFF2-40B4-BE49-F238E27FC236}">
                <a16:creationId xmlns:a16="http://schemas.microsoft.com/office/drawing/2014/main" id="{488EF035-0CE8-360F-310C-78EE3AB87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0003" y="1408929"/>
            <a:ext cx="6322402" cy="204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25D313-36E6-C624-06CF-6B413768CECD}"/>
              </a:ext>
            </a:extLst>
          </p:cNvPr>
          <p:cNvSpPr txBox="1"/>
          <p:nvPr/>
        </p:nvSpPr>
        <p:spPr>
          <a:xfrm>
            <a:off x="816070" y="3909529"/>
            <a:ext cx="8355921" cy="1884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70C0"/>
                </a:solidFill>
              </a:rPr>
              <a:t>Selector </a:t>
            </a:r>
            <a:r>
              <a:rPr lang="en-US" sz="2000" dirty="0"/>
              <a:t>is used to tell which HTML element you want to design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70C0"/>
                </a:solidFill>
              </a:rPr>
              <a:t>Property </a:t>
            </a:r>
            <a:r>
              <a:rPr lang="en-US" sz="2000" dirty="0"/>
              <a:t>is the style that you want to give to that element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70C0"/>
                </a:solidFill>
              </a:rPr>
              <a:t>Value </a:t>
            </a:r>
            <a:r>
              <a:rPr lang="en-US" sz="2000" dirty="0"/>
              <a:t>is the specific value of that property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Note </a:t>
            </a:r>
            <a:r>
              <a:rPr lang="en-US" sz="2000" b="1" dirty="0">
                <a:solidFill>
                  <a:srgbClr val="0070C0"/>
                </a:solidFill>
              </a:rPr>
              <a:t>{ } </a:t>
            </a:r>
            <a:r>
              <a:rPr lang="en-US" sz="2000" dirty="0"/>
              <a:t>and</a:t>
            </a:r>
            <a:r>
              <a:rPr lang="en-US" sz="2000" b="1" dirty="0">
                <a:solidFill>
                  <a:srgbClr val="0070C0"/>
                </a:solidFill>
              </a:rPr>
              <a:t> ; </a:t>
            </a:r>
            <a:r>
              <a:rPr lang="en-US" sz="2000" dirty="0"/>
              <a:t>and no space should be between value and unit in the syntax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416279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6CE70-7A2D-C045-B2DB-592D9E55B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62F514C-1C56-917B-219E-03FFFA72E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466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Property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951968A-6D83-FC10-D714-DC0A87EFD7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454105"/>
              </p:ext>
            </p:extLst>
          </p:nvPr>
        </p:nvGraphicFramePr>
        <p:xfrm>
          <a:off x="595086" y="1580153"/>
          <a:ext cx="10984204" cy="3686747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209044">
                  <a:extLst>
                    <a:ext uri="{9D8B030D-6E8A-4147-A177-3AD203B41FA5}">
                      <a16:colId xmlns:a16="http://schemas.microsoft.com/office/drawing/2014/main" val="1221038936"/>
                    </a:ext>
                  </a:extLst>
                </a:gridCol>
                <a:gridCol w="4387580">
                  <a:extLst>
                    <a:ext uri="{9D8B030D-6E8A-4147-A177-3AD203B41FA5}">
                      <a16:colId xmlns:a16="http://schemas.microsoft.com/office/drawing/2014/main" val="2110801022"/>
                    </a:ext>
                  </a:extLst>
                </a:gridCol>
                <a:gridCol w="4387580">
                  <a:extLst>
                    <a:ext uri="{9D8B030D-6E8A-4147-A177-3AD203B41FA5}">
                      <a16:colId xmlns:a16="http://schemas.microsoft.com/office/drawing/2014/main" val="639300109"/>
                    </a:ext>
                  </a:extLst>
                </a:gridCol>
              </a:tblGrid>
              <a:tr h="45530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Property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8627293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Used for text 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color: blue;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879647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font-size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Used for font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font-size: 20px;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371393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font-weight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Thickness of 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font-weight: bold;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146765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font-family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Font family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font-family: Arial, sans-serif;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454950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font-style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Text appearance (normal, italic, oblique)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font-style: italic;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675341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text-align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Align text (center, left, right)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text-align: center;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2107982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text-decoration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Adds underline, line-through, etc.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text-decoration: underline;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8888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7524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29888-5023-C5E1-5B31-D1F512E3D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DD0D875-46D9-29AF-DDE0-D3675B3F5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466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property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7463319-F720-98A0-D6EA-69D1951F6E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6707176"/>
              </p:ext>
            </p:extLst>
          </p:nvPr>
        </p:nvGraphicFramePr>
        <p:xfrm>
          <a:off x="595086" y="1580153"/>
          <a:ext cx="10984204" cy="2658737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325396">
                  <a:extLst>
                    <a:ext uri="{9D8B030D-6E8A-4147-A177-3AD203B41FA5}">
                      <a16:colId xmlns:a16="http://schemas.microsoft.com/office/drawing/2014/main" val="1221038936"/>
                    </a:ext>
                  </a:extLst>
                </a:gridCol>
                <a:gridCol w="4898571">
                  <a:extLst>
                    <a:ext uri="{9D8B030D-6E8A-4147-A177-3AD203B41FA5}">
                      <a16:colId xmlns:a16="http://schemas.microsoft.com/office/drawing/2014/main" val="2110801022"/>
                    </a:ext>
                  </a:extLst>
                </a:gridCol>
                <a:gridCol w="3760237">
                  <a:extLst>
                    <a:ext uri="{9D8B030D-6E8A-4147-A177-3AD203B41FA5}">
                      <a16:colId xmlns:a16="http://schemas.microsoft.com/office/drawing/2014/main" val="639300109"/>
                    </a:ext>
                  </a:extLst>
                </a:gridCol>
              </a:tblGrid>
              <a:tr h="45530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Property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8627293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Height of an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height: 100px;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879647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Width of an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width: 200px;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371393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min-height, min-width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Minimum height and width of an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min-width: 200px;</a:t>
                      </a:r>
                    </a:p>
                    <a:p>
                      <a:pPr algn="ctr"/>
                      <a:r>
                        <a:rPr lang="en-US" dirty="0"/>
                        <a:t>  min-height: 100px;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2107982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max-height, max-width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Maximum height and width of an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max-width: 600px;</a:t>
                      </a:r>
                    </a:p>
                    <a:p>
                      <a:pPr algn="ctr"/>
                      <a:r>
                        <a:rPr lang="en-US" dirty="0"/>
                        <a:t>  max-height: 300px;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8888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2217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A338CD-63CC-0843-907F-A793DE936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C9B5E15-B528-BCC8-9804-663A0B916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466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property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CBC8C27-4B18-A03C-3995-735BEBE4A2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322463"/>
              </p:ext>
            </p:extLst>
          </p:nvPr>
        </p:nvGraphicFramePr>
        <p:xfrm>
          <a:off x="595086" y="1580153"/>
          <a:ext cx="10984204" cy="3660143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931885">
                  <a:extLst>
                    <a:ext uri="{9D8B030D-6E8A-4147-A177-3AD203B41FA5}">
                      <a16:colId xmlns:a16="http://schemas.microsoft.com/office/drawing/2014/main" val="1221038936"/>
                    </a:ext>
                  </a:extLst>
                </a:gridCol>
                <a:gridCol w="4292082">
                  <a:extLst>
                    <a:ext uri="{9D8B030D-6E8A-4147-A177-3AD203B41FA5}">
                      <a16:colId xmlns:a16="http://schemas.microsoft.com/office/drawing/2014/main" val="2110801022"/>
                    </a:ext>
                  </a:extLst>
                </a:gridCol>
                <a:gridCol w="3760237">
                  <a:extLst>
                    <a:ext uri="{9D8B030D-6E8A-4147-A177-3AD203B41FA5}">
                      <a16:colId xmlns:a16="http://schemas.microsoft.com/office/drawing/2014/main" val="639300109"/>
                    </a:ext>
                  </a:extLst>
                </a:gridCol>
              </a:tblGrid>
              <a:tr h="45530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Property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8627293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margin (right, left, top, bottom)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Space between multiple elements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margin: 20px;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879647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padding (right, left, top, bottom)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Space between content and border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padding: 20px;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371393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Border around an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border: 2px solid black;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border-right: 2px solid black;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border-left: 2px solid black;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border-top: 2px solid black;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border-bottom: 2px solid black;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146765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border-radius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 creating rounded border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border-radius: 10px;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4549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0217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3712B-4860-C636-0430-FD9911C3D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147F912-652B-BCD2-0CB4-4E0C0EC64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466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property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FC0B341-6C45-C10D-038F-3C5BC5F430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1078111"/>
              </p:ext>
            </p:extLst>
          </p:nvPr>
        </p:nvGraphicFramePr>
        <p:xfrm>
          <a:off x="595086" y="1580153"/>
          <a:ext cx="10984204" cy="3120371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325396">
                  <a:extLst>
                    <a:ext uri="{9D8B030D-6E8A-4147-A177-3AD203B41FA5}">
                      <a16:colId xmlns:a16="http://schemas.microsoft.com/office/drawing/2014/main" val="1221038936"/>
                    </a:ext>
                  </a:extLst>
                </a:gridCol>
                <a:gridCol w="4898571">
                  <a:extLst>
                    <a:ext uri="{9D8B030D-6E8A-4147-A177-3AD203B41FA5}">
                      <a16:colId xmlns:a16="http://schemas.microsoft.com/office/drawing/2014/main" val="2110801022"/>
                    </a:ext>
                  </a:extLst>
                </a:gridCol>
                <a:gridCol w="3760237">
                  <a:extLst>
                    <a:ext uri="{9D8B030D-6E8A-4147-A177-3AD203B41FA5}">
                      <a16:colId xmlns:a16="http://schemas.microsoft.com/office/drawing/2014/main" val="639300109"/>
                    </a:ext>
                  </a:extLst>
                </a:gridCol>
              </a:tblGrid>
              <a:tr h="45530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Property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8627293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z-index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Stacking/layering of elements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z-index: 10;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879647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visibility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Hide or Show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visibility: hidden;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371393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box-sizing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Decides if padding, border will be included to total height, width or 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box-sizing: border-box;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146765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How elements positioned on the web page (more will be discussed)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position: absolute;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454950"/>
                  </a:ext>
                </a:extLst>
              </a:tr>
              <a:tr h="4616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background-color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Background color of an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background-color: tomato;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21079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497239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3015</TotalTime>
  <Words>1828</Words>
  <Application>Microsoft Office PowerPoint</Application>
  <PresentationFormat>Widescreen</PresentationFormat>
  <Paragraphs>299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Gill Sans MT</vt:lpstr>
      <vt:lpstr>Wingdings</vt:lpstr>
      <vt:lpstr>Wingdings 2</vt:lpstr>
      <vt:lpstr>DividendVTI</vt:lpstr>
      <vt:lpstr>Web technologies</vt:lpstr>
      <vt:lpstr>topics </vt:lpstr>
      <vt:lpstr>CSS</vt:lpstr>
      <vt:lpstr>CSS demo</vt:lpstr>
      <vt:lpstr>Css syntax</vt:lpstr>
      <vt:lpstr>Property</vt:lpstr>
      <vt:lpstr>property</vt:lpstr>
      <vt:lpstr>property</vt:lpstr>
      <vt:lpstr>property</vt:lpstr>
      <vt:lpstr>selectors</vt:lpstr>
      <vt:lpstr>Simple selectors</vt:lpstr>
      <vt:lpstr>ID vs class</vt:lpstr>
      <vt:lpstr>Selectors</vt:lpstr>
      <vt:lpstr>Other selectors</vt:lpstr>
      <vt:lpstr>Box model</vt:lpstr>
      <vt:lpstr>How  to calculate  box sizing</vt:lpstr>
      <vt:lpstr>Position property</vt:lpstr>
      <vt:lpstr>Position property</vt:lpstr>
      <vt:lpstr>Position property</vt:lpstr>
      <vt:lpstr>Insert css into html</vt:lpstr>
      <vt:lpstr>Insert css into html</vt:lpstr>
      <vt:lpstr>Insert css into html</vt:lpstr>
      <vt:lpstr>Specificity</vt:lpstr>
      <vt:lpstr>Website layout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Atikur Rahman</dc:creator>
  <cp:lastModifiedBy>Atikur Rahman</cp:lastModifiedBy>
  <cp:revision>143</cp:revision>
  <dcterms:created xsi:type="dcterms:W3CDTF">2025-07-24T03:53:33Z</dcterms:created>
  <dcterms:modified xsi:type="dcterms:W3CDTF">2025-08-07T08:02:49Z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